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0"/>
    <p:sldId id="257" r:id="rId71"/>
    <p:sldId id="258" r:id="rId72"/>
    <p:sldId id="259" r:id="rId73"/>
    <p:sldId id="260" r:id="rId74"/>
    <p:sldId id="261" r:id="rId75"/>
    <p:sldId id="262" r:id="rId7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Lora" charset="1" panose="00000500000000000000"/>
      <p:regular r:id="rId10"/>
    </p:embeddedFont>
    <p:embeddedFont>
      <p:font typeface="Lora Bold" charset="1" panose="00000800000000000000"/>
      <p:regular r:id="rId11"/>
    </p:embeddedFont>
    <p:embeddedFont>
      <p:font typeface="Lora Italics" charset="1" panose="00000500000000000000"/>
      <p:regular r:id="rId12"/>
    </p:embeddedFont>
    <p:embeddedFont>
      <p:font typeface="Lora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Noto Sans" charset="1" panose="020B0502040504020204"/>
      <p:regular r:id="rId18"/>
    </p:embeddedFont>
    <p:embeddedFont>
      <p:font typeface="Noto Sans Bold" charset="1" panose="020B0802040504020204"/>
      <p:regular r:id="rId19"/>
    </p:embeddedFont>
    <p:embeddedFont>
      <p:font typeface="Noto Sans Italics" charset="1" panose="020B0502040504090204"/>
      <p:regular r:id="rId20"/>
    </p:embeddedFont>
    <p:embeddedFont>
      <p:font typeface="Noto Sans Bold Italics" charset="1" panose="020B080204050409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Aileron" charset="1" panose="00000500000000000000"/>
      <p:regular r:id="rId28"/>
    </p:embeddedFont>
    <p:embeddedFont>
      <p:font typeface="Aileron Bold" charset="1" panose="00000800000000000000"/>
      <p:regular r:id="rId29"/>
    </p:embeddedFont>
    <p:embeddedFont>
      <p:font typeface="Aileron Italics" charset="1" panose="00000500000000000000"/>
      <p:regular r:id="rId30"/>
    </p:embeddedFont>
    <p:embeddedFont>
      <p:font typeface="Aileron Bold Italics" charset="1" panose="00000800000000000000"/>
      <p:regular r:id="rId31"/>
    </p:embeddedFont>
    <p:embeddedFont>
      <p:font typeface="Aileron Thin" charset="1" panose="00000300000000000000"/>
      <p:regular r:id="rId32"/>
    </p:embeddedFont>
    <p:embeddedFont>
      <p:font typeface="Aileron Thin Italics" charset="1" panose="00000300000000000000"/>
      <p:regular r:id="rId33"/>
    </p:embeddedFont>
    <p:embeddedFont>
      <p:font typeface="Aileron Light" charset="1" panose="00000400000000000000"/>
      <p:regular r:id="rId34"/>
    </p:embeddedFont>
    <p:embeddedFont>
      <p:font typeface="Aileron Light Italics" charset="1" panose="00000400000000000000"/>
      <p:regular r:id="rId35"/>
    </p:embeddedFont>
    <p:embeddedFont>
      <p:font typeface="Aileron Ultra-Bold" charset="1" panose="00000A00000000000000"/>
      <p:regular r:id="rId36"/>
    </p:embeddedFont>
    <p:embeddedFont>
      <p:font typeface="Aileron Ultra-Bold Italics" charset="1" panose="00000A00000000000000"/>
      <p:regular r:id="rId37"/>
    </p:embeddedFont>
    <p:embeddedFont>
      <p:font typeface="Aileron Heavy" charset="1" panose="00000A00000000000000"/>
      <p:regular r:id="rId38"/>
    </p:embeddedFont>
    <p:embeddedFont>
      <p:font typeface="Aileron Heavy Italics" charset="1" panose="00000A00000000000000"/>
      <p:regular r:id="rId39"/>
    </p:embeddedFont>
    <p:embeddedFont>
      <p:font typeface="Open Sans" charset="1" panose="00000000000000000000"/>
      <p:regular r:id="rId40"/>
    </p:embeddedFont>
    <p:embeddedFont>
      <p:font typeface="Open Sans Bold" charset="1" panose="00000000000000000000"/>
      <p:regular r:id="rId41"/>
    </p:embeddedFont>
    <p:embeddedFont>
      <p:font typeface="Open Sans Italics" charset="1" panose="00000000000000000000"/>
      <p:regular r:id="rId42"/>
    </p:embeddedFont>
    <p:embeddedFont>
      <p:font typeface="Open Sans Bold Italics" charset="1" panose="00000000000000000000"/>
      <p:regular r:id="rId43"/>
    </p:embeddedFont>
    <p:embeddedFont>
      <p:font typeface="Open Sans Light" charset="1" panose="00000000000000000000"/>
      <p:regular r:id="rId44"/>
    </p:embeddedFont>
    <p:embeddedFont>
      <p:font typeface="Open Sans Light Italics" charset="1" panose="00000000000000000000"/>
      <p:regular r:id="rId45"/>
    </p:embeddedFont>
    <p:embeddedFont>
      <p:font typeface="Open Sans Medium" charset="1" panose="00000000000000000000"/>
      <p:regular r:id="rId46"/>
    </p:embeddedFont>
    <p:embeddedFont>
      <p:font typeface="Open Sans Medium Italics" charset="1" panose="00000000000000000000"/>
      <p:regular r:id="rId47"/>
    </p:embeddedFont>
    <p:embeddedFont>
      <p:font typeface="Open Sans Semi-Bold" charset="1" panose="00000000000000000000"/>
      <p:regular r:id="rId48"/>
    </p:embeddedFont>
    <p:embeddedFont>
      <p:font typeface="Open Sans Semi-Bold Italics" charset="1" panose="00000000000000000000"/>
      <p:regular r:id="rId49"/>
    </p:embeddedFont>
    <p:embeddedFont>
      <p:font typeface="Open Sans Ultra-Bold" charset="1" panose="00000000000000000000"/>
      <p:regular r:id="rId50"/>
    </p:embeddedFont>
    <p:embeddedFont>
      <p:font typeface="Open Sans Ultra-Bold Italics" charset="1" panose="00000000000000000000"/>
      <p:regular r:id="rId51"/>
    </p:embeddedFont>
    <p:embeddedFont>
      <p:font typeface="Montserrat" charset="1" panose="00000500000000000000"/>
      <p:regular r:id="rId52"/>
    </p:embeddedFont>
    <p:embeddedFont>
      <p:font typeface="Montserrat Bold" charset="1" panose="00000800000000000000"/>
      <p:regular r:id="rId53"/>
    </p:embeddedFont>
    <p:embeddedFont>
      <p:font typeface="Montserrat Italics" charset="1" panose="00000500000000000000"/>
      <p:regular r:id="rId54"/>
    </p:embeddedFont>
    <p:embeddedFont>
      <p:font typeface="Montserrat Bold Italics" charset="1" panose="00000800000000000000"/>
      <p:regular r:id="rId55"/>
    </p:embeddedFont>
    <p:embeddedFont>
      <p:font typeface="Montserrat Thin" charset="1" panose="00000300000000000000"/>
      <p:regular r:id="rId56"/>
    </p:embeddedFont>
    <p:embeddedFont>
      <p:font typeface="Montserrat Thin Italics" charset="1" panose="00000300000000000000"/>
      <p:regular r:id="rId57"/>
    </p:embeddedFont>
    <p:embeddedFont>
      <p:font typeface="Montserrat Extra-Light" charset="1" panose="00000300000000000000"/>
      <p:regular r:id="rId58"/>
    </p:embeddedFont>
    <p:embeddedFont>
      <p:font typeface="Montserrat Extra-Light Italics" charset="1" panose="00000300000000000000"/>
      <p:regular r:id="rId59"/>
    </p:embeddedFont>
    <p:embeddedFont>
      <p:font typeface="Montserrat Light" charset="1" panose="00000400000000000000"/>
      <p:regular r:id="rId60"/>
    </p:embeddedFont>
    <p:embeddedFont>
      <p:font typeface="Montserrat Light Italics" charset="1" panose="00000400000000000000"/>
      <p:regular r:id="rId61"/>
    </p:embeddedFont>
    <p:embeddedFont>
      <p:font typeface="Montserrat Medium" charset="1" panose="00000600000000000000"/>
      <p:regular r:id="rId62"/>
    </p:embeddedFont>
    <p:embeddedFont>
      <p:font typeface="Montserrat Medium Italics" charset="1" panose="00000600000000000000"/>
      <p:regular r:id="rId63"/>
    </p:embeddedFont>
    <p:embeddedFont>
      <p:font typeface="Montserrat Semi-Bold" charset="1" panose="00000700000000000000"/>
      <p:regular r:id="rId64"/>
    </p:embeddedFont>
    <p:embeddedFont>
      <p:font typeface="Montserrat Semi-Bold Italics" charset="1" panose="00000700000000000000"/>
      <p:regular r:id="rId65"/>
    </p:embeddedFont>
    <p:embeddedFont>
      <p:font typeface="Montserrat Ultra-Bold" charset="1" panose="00000900000000000000"/>
      <p:regular r:id="rId66"/>
    </p:embeddedFont>
    <p:embeddedFont>
      <p:font typeface="Montserrat Ultra-Bold Italics" charset="1" panose="00000900000000000000"/>
      <p:regular r:id="rId67"/>
    </p:embeddedFont>
    <p:embeddedFont>
      <p:font typeface="Montserrat Heavy" charset="1" panose="00000A00000000000000"/>
      <p:regular r:id="rId68"/>
    </p:embeddedFont>
    <p:embeddedFont>
      <p:font typeface="Montserrat Heavy Italics" charset="1" panose="00000A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slides/slide1.xml" Type="http://schemas.openxmlformats.org/officeDocument/2006/relationships/slide"/><Relationship Id="rId71" Target="slides/slide2.xml" Type="http://schemas.openxmlformats.org/officeDocument/2006/relationships/slide"/><Relationship Id="rId72" Target="slides/slide3.xml" Type="http://schemas.openxmlformats.org/officeDocument/2006/relationships/slide"/><Relationship Id="rId73" Target="slides/slide4.xml" Type="http://schemas.openxmlformats.org/officeDocument/2006/relationships/slide"/><Relationship Id="rId74" Target="slides/slide5.xml" Type="http://schemas.openxmlformats.org/officeDocument/2006/relationships/slide"/><Relationship Id="rId75" Target="slides/slide6.xml" Type="http://schemas.openxmlformats.org/officeDocument/2006/relationships/slide"/><Relationship Id="rId76" Target="slides/slide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3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878265" y="0"/>
            <a:ext cx="15663578" cy="13563952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803" t="0" r="-268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52562" y="0"/>
            <a:ext cx="12923448" cy="8103057"/>
            <a:chOff x="0" y="0"/>
            <a:chExt cx="856788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6788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567884">
                  <a:moveTo>
                    <a:pt x="701721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017214" y="5372100"/>
                  </a:lnTo>
                  <a:lnTo>
                    <a:pt x="8567884" y="2686050"/>
                  </a:lnTo>
                  <a:lnTo>
                    <a:pt x="7017214" y="0"/>
                  </a:lnTo>
                  <a:close/>
                </a:path>
              </a:pathLst>
            </a:custGeom>
            <a:solidFill>
              <a:srgbClr val="DCEBF9">
                <a:alpha val="81961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77780" y="4206078"/>
            <a:ext cx="19836285" cy="12437435"/>
            <a:chOff x="0" y="0"/>
            <a:chExt cx="856788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6788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567884">
                  <a:moveTo>
                    <a:pt x="701721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017214" y="5372100"/>
                  </a:lnTo>
                  <a:lnTo>
                    <a:pt x="8567884" y="2686050"/>
                  </a:lnTo>
                  <a:lnTo>
                    <a:pt x="7017214" y="0"/>
                  </a:lnTo>
                  <a:close/>
                </a:path>
              </a:pathLst>
            </a:custGeom>
            <a:solidFill>
              <a:srgbClr val="DCEBF9">
                <a:alpha val="53725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4710" y="1132024"/>
            <a:ext cx="8936820" cy="392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2"/>
              </a:lnSpc>
            </a:pPr>
            <a:r>
              <a:rPr lang="en-US" sz="13247">
                <a:solidFill>
                  <a:srgbClr val="4D4C4C"/>
                </a:solidFill>
                <a:latin typeface="Oswald Bold"/>
              </a:rPr>
              <a:t>BÁO CÁO </a:t>
            </a:r>
          </a:p>
          <a:p>
            <a:pPr algn="ctr">
              <a:lnSpc>
                <a:spcPts val="21725"/>
              </a:lnSpc>
            </a:pPr>
            <a:r>
              <a:rPr lang="en-US" sz="13247">
                <a:solidFill>
                  <a:srgbClr val="4D4C4C"/>
                </a:solidFill>
                <a:latin typeface="Oswald Bold"/>
              </a:rPr>
              <a:t>ĐỒ ÁN PBL4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9551" y="9511504"/>
            <a:ext cx="494162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000000"/>
                </a:solidFill>
                <a:latin typeface="Open Sans Bold"/>
              </a:rPr>
              <a:t>GVHD: TS. ĐẶNG THIÊN BÌNH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3524" y="4986071"/>
            <a:ext cx="14973677" cy="374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4599">
                <a:solidFill>
                  <a:srgbClr val="202020"/>
                </a:solidFill>
                <a:latin typeface="Lora Bold"/>
              </a:rPr>
              <a:t>Đề tài : </a:t>
            </a:r>
          </a:p>
          <a:p>
            <a:pPr algn="ctr">
              <a:lnSpc>
                <a:spcPts val="7543"/>
              </a:lnSpc>
            </a:pPr>
            <a:r>
              <a:rPr lang="en-US" sz="4599">
                <a:solidFill>
                  <a:srgbClr val="202020"/>
                </a:solidFill>
                <a:latin typeface="Lora Bold"/>
              </a:rPr>
              <a:t>Xây dựng website hỗ trợ điểm danh bằng nhận diện khuôn mặt sử dụng mô hình Client – Server triển khai trên Raspberry Pi 4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5548" y="2829641"/>
            <a:ext cx="3532626" cy="5417784"/>
            <a:chOff x="0" y="0"/>
            <a:chExt cx="1247938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793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47938">
                  <a:moveTo>
                    <a:pt x="0" y="0"/>
                  </a:moveTo>
                  <a:lnTo>
                    <a:pt x="1247938" y="0"/>
                  </a:lnTo>
                  <a:lnTo>
                    <a:pt x="12479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50800" y="6602532"/>
            <a:ext cx="4082122" cy="1262606"/>
            <a:chOff x="0" y="0"/>
            <a:chExt cx="1398844" cy="432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844" cy="432664"/>
            </a:xfrm>
            <a:custGeom>
              <a:avLst/>
              <a:gdLst/>
              <a:ahLst/>
              <a:cxnLst/>
              <a:rect r="r" b="b" t="t" l="l"/>
              <a:pathLst>
                <a:path h="432664" w="1398844">
                  <a:moveTo>
                    <a:pt x="0" y="0"/>
                  </a:moveTo>
                  <a:lnTo>
                    <a:pt x="1398844" y="0"/>
                  </a:lnTo>
                  <a:lnTo>
                    <a:pt x="1398844" y="432664"/>
                  </a:lnTo>
                  <a:lnTo>
                    <a:pt x="0" y="432664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933101" y="7853969"/>
            <a:ext cx="309058" cy="382288"/>
            <a:chOff x="0" y="0"/>
            <a:chExt cx="3786082" cy="46831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64836" y="3431066"/>
            <a:ext cx="2543556" cy="254354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9735" r="0" b="-1359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25718" y="-1853371"/>
            <a:ext cx="6346341" cy="3706742"/>
            <a:chOff x="0" y="0"/>
            <a:chExt cx="9197614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240069" y="8708903"/>
            <a:ext cx="6346341" cy="3706742"/>
            <a:chOff x="0" y="0"/>
            <a:chExt cx="9197614" cy="537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86536" y="2829641"/>
            <a:ext cx="3532626" cy="5417784"/>
            <a:chOff x="0" y="0"/>
            <a:chExt cx="1247938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793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47938">
                  <a:moveTo>
                    <a:pt x="0" y="0"/>
                  </a:moveTo>
                  <a:lnTo>
                    <a:pt x="1247938" y="0"/>
                  </a:lnTo>
                  <a:lnTo>
                    <a:pt x="12479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111788" y="6602532"/>
            <a:ext cx="4082122" cy="1262606"/>
            <a:chOff x="0" y="0"/>
            <a:chExt cx="1398844" cy="4326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8844" cy="432664"/>
            </a:xfrm>
            <a:custGeom>
              <a:avLst/>
              <a:gdLst/>
              <a:ahLst/>
              <a:cxnLst/>
              <a:rect r="r" b="b" t="t" l="l"/>
              <a:pathLst>
                <a:path h="432664" w="1398844">
                  <a:moveTo>
                    <a:pt x="0" y="0"/>
                  </a:moveTo>
                  <a:lnTo>
                    <a:pt x="1398844" y="0"/>
                  </a:lnTo>
                  <a:lnTo>
                    <a:pt x="1398844" y="432664"/>
                  </a:lnTo>
                  <a:lnTo>
                    <a:pt x="0" y="432664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7094089" y="7853969"/>
            <a:ext cx="309058" cy="382288"/>
            <a:chOff x="0" y="0"/>
            <a:chExt cx="3786082" cy="46831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925824" y="3431066"/>
            <a:ext cx="2543556" cy="2543546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CEBF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543633" y="2829641"/>
            <a:ext cx="3532626" cy="5417784"/>
            <a:chOff x="0" y="0"/>
            <a:chExt cx="1247938" cy="1913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793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47938">
                  <a:moveTo>
                    <a:pt x="0" y="0"/>
                  </a:moveTo>
                  <a:lnTo>
                    <a:pt x="1247938" y="0"/>
                  </a:lnTo>
                  <a:lnTo>
                    <a:pt x="12479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268885" y="6602532"/>
            <a:ext cx="4082122" cy="1262606"/>
            <a:chOff x="0" y="0"/>
            <a:chExt cx="1398844" cy="4326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98844" cy="432664"/>
            </a:xfrm>
            <a:custGeom>
              <a:avLst/>
              <a:gdLst/>
              <a:ahLst/>
              <a:cxnLst/>
              <a:rect r="r" b="b" t="t" l="l"/>
              <a:pathLst>
                <a:path h="432664" w="1398844">
                  <a:moveTo>
                    <a:pt x="0" y="0"/>
                  </a:moveTo>
                  <a:lnTo>
                    <a:pt x="1398844" y="0"/>
                  </a:lnTo>
                  <a:lnTo>
                    <a:pt x="1398844" y="432664"/>
                  </a:lnTo>
                  <a:lnTo>
                    <a:pt x="0" y="432664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12251186" y="7853969"/>
            <a:ext cx="309058" cy="382288"/>
            <a:chOff x="0" y="0"/>
            <a:chExt cx="3786082" cy="46831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86082" cy="4683181"/>
            </a:xfrm>
            <a:custGeom>
              <a:avLst/>
              <a:gdLst/>
              <a:ahLst/>
              <a:cxnLst/>
              <a:rect r="r" b="b" t="t" l="l"/>
              <a:pathLst>
                <a:path h="4683181" w="3786082">
                  <a:moveTo>
                    <a:pt x="3786082" y="4683181"/>
                  </a:moveTo>
                  <a:lnTo>
                    <a:pt x="0" y="4683181"/>
                  </a:lnTo>
                  <a:lnTo>
                    <a:pt x="0" y="0"/>
                  </a:lnTo>
                  <a:lnTo>
                    <a:pt x="3786082" y="4683181"/>
                  </a:lnTo>
                  <a:close/>
                </a:path>
              </a:pathLst>
            </a:custGeom>
            <a:solidFill>
              <a:srgbClr val="DCEBF9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3082920" y="3431066"/>
            <a:ext cx="2543556" cy="2543546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1092" r="0" b="-3908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340924" y="914400"/>
            <a:ext cx="560615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"/>
              </a:rPr>
              <a:t>OUR BEST TEAM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40157" y="6824916"/>
            <a:ext cx="3303409" cy="34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swald Bold"/>
              </a:rPr>
              <a:t>LÊ ANH TUẤN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40157" y="7278374"/>
            <a:ext cx="3303409" cy="33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pen Sans"/>
              </a:rPr>
              <a:t>21TCLC_KHDL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61420" y="6824916"/>
            <a:ext cx="3691415" cy="34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swald Bold"/>
              </a:rPr>
              <a:t>PHẠM NGUYỄN ANH PHÁT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01145" y="7278374"/>
            <a:ext cx="3303409" cy="33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pen Sans"/>
              </a:rPr>
              <a:t>21TCLC_KHDL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658241" y="6824916"/>
            <a:ext cx="3303409" cy="34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swald Bold"/>
              </a:rPr>
              <a:t>TRẦN ĐỨC TRÍ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58241" y="7278374"/>
            <a:ext cx="3303409" cy="33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Open Sans"/>
              </a:rPr>
              <a:t>21TCLC_KHDL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7963924" y="3440591"/>
            <a:ext cx="2543556" cy="2543546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2742" r="0" b="-29751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4570" y="8144588"/>
            <a:ext cx="6841210" cy="399578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04190" y="-4901215"/>
            <a:ext cx="15663578" cy="1356395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t="0" r="-268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1176" y="353266"/>
            <a:ext cx="560615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CƠ SỞ LÝ THUYẾT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27565" y="2048716"/>
            <a:ext cx="9667025" cy="1085323"/>
            <a:chOff x="0" y="0"/>
            <a:chExt cx="12889367" cy="144709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Mô hình TCP/IP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41176" y="3134038"/>
            <a:ext cx="9667025" cy="1085323"/>
            <a:chOff x="0" y="0"/>
            <a:chExt cx="12889367" cy="144709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Mô hình Client/Server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4470" y="4219361"/>
            <a:ext cx="9667025" cy="1085323"/>
            <a:chOff x="0" y="0"/>
            <a:chExt cx="12889367" cy="144709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DDNS (No-IP)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168133" y="5304684"/>
            <a:ext cx="9667025" cy="1085323"/>
            <a:chOff x="0" y="0"/>
            <a:chExt cx="12889367" cy="144709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HTTPS (SSL, Let’s Encrypt)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741639" y="6390006"/>
            <a:ext cx="9667025" cy="1085323"/>
            <a:chOff x="0" y="0"/>
            <a:chExt cx="12889367" cy="144709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Cân bằng tải (NLB)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344272" y="7400223"/>
            <a:ext cx="9667025" cy="1085323"/>
            <a:chOff x="0" y="0"/>
            <a:chExt cx="12889367" cy="144709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Database Connection Pooling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4866622" y="8485546"/>
            <a:ext cx="9667025" cy="1085323"/>
            <a:chOff x="0" y="0"/>
            <a:chExt cx="12889367" cy="1447097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241122"/>
              <a:ext cx="12613800" cy="1205975"/>
              <a:chOff x="0" y="0"/>
              <a:chExt cx="56189041" cy="53721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56189042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6189042">
                    <a:moveTo>
                      <a:pt x="5463837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4638370" y="5372100"/>
                    </a:lnTo>
                    <a:lnTo>
                      <a:pt x="56189042" y="2686050"/>
                    </a:lnTo>
                    <a:lnTo>
                      <a:pt x="54638370" y="0"/>
                    </a:lnTo>
                    <a:close/>
                  </a:path>
                </a:pathLst>
              </a:custGeom>
              <a:solidFill>
                <a:srgbClr val="95ACC2">
                  <a:alpha val="67843"/>
                </a:srgbClr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-10800000">
              <a:off x="12338232" y="0"/>
              <a:ext cx="551135" cy="482243"/>
              <a:chOff x="0" y="0"/>
              <a:chExt cx="812800" cy="7112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5ACC2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613700" y="440259"/>
              <a:ext cx="1138640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Mô hình nhận diện khuôn mặt</a:t>
              </a:r>
            </a:p>
          </p:txBody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4011297" y="9028207"/>
            <a:ext cx="6811998" cy="5898884"/>
            <a:chOff x="0" y="0"/>
            <a:chExt cx="4282440" cy="3708400"/>
          </a:xfrm>
        </p:grpSpPr>
        <p:sp>
          <p:nvSpPr>
            <p:cNvPr name="Freeform 59" id="59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t="0" r="-2680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11297" y="-1357474"/>
            <a:ext cx="6841210" cy="3995782"/>
            <a:chOff x="0" y="0"/>
            <a:chExt cx="919761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1176" y="353266"/>
            <a:ext cx="1197012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swald Bold"/>
              </a:rPr>
              <a:t>TRIỂN KHAI HẠ TẦNG VÀ MÔI TRƯỜNG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28076" y="3943868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698051" y="5602124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9787" y="3943868"/>
            <a:ext cx="3343241" cy="1671621"/>
          </a:xfrm>
          <a:custGeom>
            <a:avLst/>
            <a:gdLst/>
            <a:ahLst/>
            <a:cxnLst/>
            <a:rect r="r" b="b" t="t" l="l"/>
            <a:pathLst>
              <a:path h="1671621" w="334324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966883" y="5602124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7" y="0"/>
                </a:lnTo>
                <a:lnTo>
                  <a:pt x="3329877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05435" y="3950551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427031" y="5584165"/>
            <a:ext cx="848136" cy="570260"/>
            <a:chOff x="0" y="0"/>
            <a:chExt cx="1930400" cy="1297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00597" y="5608806"/>
            <a:ext cx="848136" cy="570260"/>
            <a:chOff x="0" y="0"/>
            <a:chExt cx="1930400" cy="12979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CD6F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924815" y="5584165"/>
            <a:ext cx="848136" cy="570260"/>
            <a:chOff x="0" y="0"/>
            <a:chExt cx="1930400" cy="1297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60854" y="4428435"/>
            <a:ext cx="2166177" cy="21661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46954" y="4428435"/>
            <a:ext cx="2166177" cy="21661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94652" y="4428435"/>
            <a:ext cx="2166177" cy="21661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567783" y="4428435"/>
            <a:ext cx="2166177" cy="21661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57885" y="4428435"/>
            <a:ext cx="2166177" cy="216617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1478221" y="8605642"/>
            <a:ext cx="6841210" cy="3995782"/>
            <a:chOff x="0" y="0"/>
            <a:chExt cx="9197614" cy="5372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93800" y="7209912"/>
            <a:ext cx="259842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NAT PORT TẠI TRANG  HOME GATEWAY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95283" y="2581158"/>
            <a:ext cx="213541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CẤU HÌNH DDNS TẠI NO-IP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-10800000">
            <a:off x="6513131" y="5330359"/>
            <a:ext cx="848136" cy="570260"/>
            <a:chOff x="0" y="0"/>
            <a:chExt cx="1930400" cy="12979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-10800000">
            <a:off x="12772060" y="5299035"/>
            <a:ext cx="848136" cy="570260"/>
            <a:chOff x="0" y="0"/>
            <a:chExt cx="1930400" cy="12979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278527" y="7209912"/>
            <a:ext cx="2598427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KHỞI ĐỘNG TIẾN TRÌNH NO-IP TẠI RASP ĐỂ CẬP NHẬT IP KHI BỊ THAY ĐỔI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583166" y="2581158"/>
            <a:ext cx="213541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CẤU HÌNH SSL, NLB, DCP, NGINX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02667" y="7209912"/>
            <a:ext cx="213541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Open Sans Bold"/>
              </a:rPr>
              <a:t>KHỞI ĐỘNG 5 SERVER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4704" y="-2837787"/>
            <a:ext cx="6346341" cy="3706742"/>
            <a:chOff x="0" y="0"/>
            <a:chExt cx="9197614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39981" y="9503978"/>
            <a:ext cx="6346341" cy="3706742"/>
            <a:chOff x="0" y="0"/>
            <a:chExt cx="919761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9469" y="4214213"/>
            <a:ext cx="2155386" cy="2499543"/>
            <a:chOff x="0" y="0"/>
            <a:chExt cx="833569" cy="966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3569" cy="966667"/>
            </a:xfrm>
            <a:custGeom>
              <a:avLst/>
              <a:gdLst/>
              <a:ahLst/>
              <a:cxnLst/>
              <a:rect r="r" b="b" t="t" l="l"/>
              <a:pathLst>
                <a:path h="966667" w="833569">
                  <a:moveTo>
                    <a:pt x="123836" y="0"/>
                  </a:moveTo>
                  <a:lnTo>
                    <a:pt x="709733" y="0"/>
                  </a:lnTo>
                  <a:cubicBezTo>
                    <a:pt x="742576" y="0"/>
                    <a:pt x="774074" y="13047"/>
                    <a:pt x="797298" y="36271"/>
                  </a:cubicBezTo>
                  <a:cubicBezTo>
                    <a:pt x="820522" y="59494"/>
                    <a:pt x="833569" y="90992"/>
                    <a:pt x="833569" y="123836"/>
                  </a:cubicBezTo>
                  <a:lnTo>
                    <a:pt x="833569" y="842832"/>
                  </a:lnTo>
                  <a:cubicBezTo>
                    <a:pt x="833569" y="875675"/>
                    <a:pt x="820522" y="907173"/>
                    <a:pt x="797298" y="930397"/>
                  </a:cubicBezTo>
                  <a:cubicBezTo>
                    <a:pt x="774074" y="953620"/>
                    <a:pt x="742576" y="966667"/>
                    <a:pt x="709733" y="966667"/>
                  </a:cubicBezTo>
                  <a:lnTo>
                    <a:pt x="123836" y="966667"/>
                  </a:lnTo>
                  <a:cubicBezTo>
                    <a:pt x="90992" y="966667"/>
                    <a:pt x="59494" y="953620"/>
                    <a:pt x="36271" y="930397"/>
                  </a:cubicBezTo>
                  <a:cubicBezTo>
                    <a:pt x="13047" y="907173"/>
                    <a:pt x="0" y="875675"/>
                    <a:pt x="0" y="842832"/>
                  </a:cubicBezTo>
                  <a:lnTo>
                    <a:pt x="0" y="123836"/>
                  </a:lnTo>
                  <a:cubicBezTo>
                    <a:pt x="0" y="90992"/>
                    <a:pt x="13047" y="59494"/>
                    <a:pt x="36271" y="36271"/>
                  </a:cubicBezTo>
                  <a:cubicBezTo>
                    <a:pt x="59494" y="13047"/>
                    <a:pt x="90992" y="0"/>
                    <a:pt x="123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37C9E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33569" cy="1004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377162" y="1189521"/>
            <a:ext cx="7179820" cy="3024692"/>
          </a:xfrm>
          <a:prstGeom prst="line">
            <a:avLst/>
          </a:prstGeom>
          <a:ln cap="flat" w="114300">
            <a:solidFill>
              <a:srgbClr val="FFBD5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flipV="true">
            <a:off x="2454855" y="5449801"/>
            <a:ext cx="5242817" cy="14183"/>
          </a:xfrm>
          <a:prstGeom prst="line">
            <a:avLst/>
          </a:prstGeom>
          <a:ln cap="flat" w="114300">
            <a:solidFill>
              <a:srgbClr val="00BF6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377162" y="6713757"/>
            <a:ext cx="6929898" cy="2360283"/>
          </a:xfrm>
          <a:prstGeom prst="line">
            <a:avLst/>
          </a:prstGeom>
          <a:ln cap="flat" w="1143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8307061" y="8032756"/>
            <a:ext cx="2841517" cy="2082568"/>
            <a:chOff x="0" y="0"/>
            <a:chExt cx="3788690" cy="277675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49145" y="0"/>
              <a:ext cx="3410081" cy="754684"/>
              <a:chOff x="0" y="0"/>
              <a:chExt cx="673596" cy="14907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73596" cy="149073"/>
              </a:xfrm>
              <a:custGeom>
                <a:avLst/>
                <a:gdLst/>
                <a:ahLst/>
                <a:cxnLst/>
                <a:rect r="r" b="b" t="t" l="l"/>
                <a:pathLst>
                  <a:path h="149073" w="673596">
                    <a:moveTo>
                      <a:pt x="74537" y="0"/>
                    </a:moveTo>
                    <a:lnTo>
                      <a:pt x="599060" y="0"/>
                    </a:lnTo>
                    <a:cubicBezTo>
                      <a:pt x="640225" y="0"/>
                      <a:pt x="673596" y="33371"/>
                      <a:pt x="673596" y="74537"/>
                    </a:cubicBezTo>
                    <a:lnTo>
                      <a:pt x="673596" y="74537"/>
                    </a:lnTo>
                    <a:cubicBezTo>
                      <a:pt x="673596" y="94305"/>
                      <a:pt x="665743" y="113264"/>
                      <a:pt x="651765" y="127242"/>
                    </a:cubicBezTo>
                    <a:cubicBezTo>
                      <a:pt x="637787" y="141221"/>
                      <a:pt x="618828" y="149073"/>
                      <a:pt x="599060" y="149073"/>
                    </a:cubicBezTo>
                    <a:lnTo>
                      <a:pt x="74537" y="149073"/>
                    </a:lnTo>
                    <a:cubicBezTo>
                      <a:pt x="54768" y="149073"/>
                      <a:pt x="35810" y="141221"/>
                      <a:pt x="21831" y="127242"/>
                    </a:cubicBezTo>
                    <a:cubicBezTo>
                      <a:pt x="7853" y="113264"/>
                      <a:pt x="0" y="94305"/>
                      <a:pt x="0" y="74537"/>
                    </a:cubicBezTo>
                    <a:lnTo>
                      <a:pt x="0" y="74537"/>
                    </a:lnTo>
                    <a:cubicBezTo>
                      <a:pt x="0" y="54768"/>
                      <a:pt x="7853" y="35810"/>
                      <a:pt x="21831" y="21831"/>
                    </a:cubicBezTo>
                    <a:cubicBezTo>
                      <a:pt x="35810" y="7853"/>
                      <a:pt x="54768" y="0"/>
                      <a:pt x="74537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673596" cy="1871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7080" y="126582"/>
              <a:ext cx="3170411" cy="463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3"/>
                </a:lnSpc>
              </a:pPr>
              <a:r>
                <a:rPr lang="en-US" sz="2095">
                  <a:solidFill>
                    <a:srgbClr val="FFFFFF"/>
                  </a:solidFill>
                  <a:latin typeface="Noto Sans Bold"/>
                </a:rPr>
                <a:t>Websocket Server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586478"/>
              <a:ext cx="3759172" cy="2190278"/>
              <a:chOff x="0" y="0"/>
              <a:chExt cx="1138738" cy="66348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38738" cy="663485"/>
              </a:xfrm>
              <a:custGeom>
                <a:avLst/>
                <a:gdLst/>
                <a:ahLst/>
                <a:cxnLst/>
                <a:rect r="r" b="b" t="t" l="l"/>
                <a:pathLst>
                  <a:path h="663485" w="1138738">
                    <a:moveTo>
                      <a:pt x="90617" y="0"/>
                    </a:moveTo>
                    <a:lnTo>
                      <a:pt x="1048121" y="0"/>
                    </a:lnTo>
                    <a:cubicBezTo>
                      <a:pt x="1098167" y="0"/>
                      <a:pt x="1138738" y="40571"/>
                      <a:pt x="1138738" y="90617"/>
                    </a:cubicBezTo>
                    <a:lnTo>
                      <a:pt x="1138738" y="572868"/>
                    </a:lnTo>
                    <a:cubicBezTo>
                      <a:pt x="1138738" y="596901"/>
                      <a:pt x="1129191" y="619950"/>
                      <a:pt x="1112197" y="636944"/>
                    </a:cubicBezTo>
                    <a:cubicBezTo>
                      <a:pt x="1095203" y="653938"/>
                      <a:pt x="1072154" y="663485"/>
                      <a:pt x="1048121" y="663485"/>
                    </a:cubicBezTo>
                    <a:lnTo>
                      <a:pt x="90617" y="663485"/>
                    </a:lnTo>
                    <a:cubicBezTo>
                      <a:pt x="66584" y="663485"/>
                      <a:pt x="43535" y="653938"/>
                      <a:pt x="26541" y="636944"/>
                    </a:cubicBezTo>
                    <a:cubicBezTo>
                      <a:pt x="9547" y="619950"/>
                      <a:pt x="0" y="596901"/>
                      <a:pt x="0" y="572868"/>
                    </a:cubicBezTo>
                    <a:lnTo>
                      <a:pt x="0" y="90617"/>
                    </a:lnTo>
                    <a:cubicBezTo>
                      <a:pt x="0" y="66584"/>
                      <a:pt x="9547" y="43535"/>
                      <a:pt x="26541" y="26541"/>
                    </a:cubicBezTo>
                    <a:cubicBezTo>
                      <a:pt x="43535" y="9547"/>
                      <a:pt x="66584" y="0"/>
                      <a:pt x="906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138738" cy="7015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85079" y="2075811"/>
              <a:ext cx="1203611" cy="601805"/>
            </a:xfrm>
            <a:custGeom>
              <a:avLst/>
              <a:gdLst/>
              <a:ahLst/>
              <a:cxnLst/>
              <a:rect r="r" b="b" t="t" l="l"/>
              <a:pathLst>
                <a:path h="601805" w="1203611">
                  <a:moveTo>
                    <a:pt x="0" y="0"/>
                  </a:moveTo>
                  <a:lnTo>
                    <a:pt x="1203611" y="0"/>
                  </a:lnTo>
                  <a:lnTo>
                    <a:pt x="1203611" y="601806"/>
                  </a:lnTo>
                  <a:lnTo>
                    <a:pt x="0" y="601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2832402">
              <a:off x="1503493" y="1369685"/>
              <a:ext cx="946880" cy="944513"/>
            </a:xfrm>
            <a:custGeom>
              <a:avLst/>
              <a:gdLst/>
              <a:ahLst/>
              <a:cxnLst/>
              <a:rect r="r" b="b" t="t" l="l"/>
              <a:pathLst>
                <a:path h="944513" w="946880">
                  <a:moveTo>
                    <a:pt x="0" y="0"/>
                  </a:moveTo>
                  <a:lnTo>
                    <a:pt x="946880" y="0"/>
                  </a:lnTo>
                  <a:lnTo>
                    <a:pt x="946880" y="944513"/>
                  </a:lnTo>
                  <a:lnTo>
                    <a:pt x="0" y="94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81279" y="834059"/>
              <a:ext cx="2345815" cy="456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7"/>
                </a:lnSpc>
              </a:pPr>
              <a:r>
                <a:rPr lang="en-US" sz="2019">
                  <a:solidFill>
                    <a:srgbClr val="000000"/>
                  </a:solidFill>
                  <a:latin typeface="Noto Sans Bold"/>
                </a:rPr>
                <a:t>127.0.0.1:8002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341957" y="1010907"/>
            <a:ext cx="747864" cy="747864"/>
          </a:xfrm>
          <a:custGeom>
            <a:avLst/>
            <a:gdLst/>
            <a:ahLst/>
            <a:cxnLst/>
            <a:rect r="r" b="b" t="t" l="l"/>
            <a:pathLst>
              <a:path h="747864" w="747864">
                <a:moveTo>
                  <a:pt x="0" y="0"/>
                </a:moveTo>
                <a:lnTo>
                  <a:pt x="747865" y="0"/>
                </a:lnTo>
                <a:lnTo>
                  <a:pt x="747865" y="747865"/>
                </a:lnTo>
                <a:lnTo>
                  <a:pt x="0" y="74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556982" y="78848"/>
            <a:ext cx="2256461" cy="2221347"/>
            <a:chOff x="0" y="0"/>
            <a:chExt cx="3008615" cy="296179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495448"/>
              <a:ext cx="3008615" cy="2466347"/>
              <a:chOff x="0" y="0"/>
              <a:chExt cx="812800" cy="66630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66302"/>
              </a:xfrm>
              <a:custGeom>
                <a:avLst/>
                <a:gdLst/>
                <a:ahLst/>
                <a:cxnLst/>
                <a:rect r="r" b="b" t="t" l="l"/>
                <a:pathLst>
                  <a:path h="666302" w="812800">
                    <a:moveTo>
                      <a:pt x="126947" y="0"/>
                    </a:moveTo>
                    <a:lnTo>
                      <a:pt x="685853" y="0"/>
                    </a:lnTo>
                    <a:cubicBezTo>
                      <a:pt x="719521" y="0"/>
                      <a:pt x="751811" y="13375"/>
                      <a:pt x="775618" y="37182"/>
                    </a:cubicBezTo>
                    <a:cubicBezTo>
                      <a:pt x="799425" y="60989"/>
                      <a:pt x="812800" y="93279"/>
                      <a:pt x="812800" y="126947"/>
                    </a:cubicBezTo>
                    <a:lnTo>
                      <a:pt x="812800" y="539355"/>
                    </a:lnTo>
                    <a:cubicBezTo>
                      <a:pt x="812800" y="573024"/>
                      <a:pt x="799425" y="605313"/>
                      <a:pt x="775618" y="629120"/>
                    </a:cubicBezTo>
                    <a:cubicBezTo>
                      <a:pt x="751811" y="652928"/>
                      <a:pt x="719521" y="666302"/>
                      <a:pt x="685853" y="666302"/>
                    </a:cubicBezTo>
                    <a:lnTo>
                      <a:pt x="126947" y="666302"/>
                    </a:lnTo>
                    <a:cubicBezTo>
                      <a:pt x="93279" y="666302"/>
                      <a:pt x="60989" y="652928"/>
                      <a:pt x="37182" y="629120"/>
                    </a:cubicBezTo>
                    <a:cubicBezTo>
                      <a:pt x="13375" y="605313"/>
                      <a:pt x="0" y="573024"/>
                      <a:pt x="0" y="539355"/>
                    </a:cubicBezTo>
                    <a:lnTo>
                      <a:pt x="0" y="126947"/>
                    </a:lnTo>
                    <a:cubicBezTo>
                      <a:pt x="0" y="93279"/>
                      <a:pt x="13375" y="60989"/>
                      <a:pt x="37182" y="37182"/>
                    </a:cubicBezTo>
                    <a:cubicBezTo>
                      <a:pt x="60989" y="13375"/>
                      <a:pt x="93279" y="0"/>
                      <a:pt x="12694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BD59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812800" cy="704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2207636" y="2157782"/>
              <a:ext cx="618899" cy="618899"/>
            </a:xfrm>
            <a:custGeom>
              <a:avLst/>
              <a:gdLst/>
              <a:ahLst/>
              <a:cxnLst/>
              <a:rect r="r" b="b" t="t" l="l"/>
              <a:pathLst>
                <a:path h="618899" w="618899">
                  <a:moveTo>
                    <a:pt x="0" y="0"/>
                  </a:moveTo>
                  <a:lnTo>
                    <a:pt x="618900" y="0"/>
                  </a:lnTo>
                  <a:lnTo>
                    <a:pt x="618900" y="618900"/>
                  </a:lnTo>
                  <a:lnTo>
                    <a:pt x="0" y="61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335711" y="685119"/>
              <a:ext cx="2345815" cy="456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7"/>
                </a:lnSpc>
              </a:pPr>
              <a:r>
                <a:rPr lang="en-US" sz="2019">
                  <a:solidFill>
                    <a:srgbClr val="000000"/>
                  </a:solidFill>
                  <a:latin typeface="Noto Sans Bold"/>
                </a:rPr>
                <a:t>127.0.0.1:5000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311195" y="0"/>
              <a:ext cx="2473794" cy="660696"/>
              <a:chOff x="0" y="0"/>
              <a:chExt cx="488651" cy="13050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88651" cy="130508"/>
              </a:xfrm>
              <a:custGeom>
                <a:avLst/>
                <a:gdLst/>
                <a:ahLst/>
                <a:cxnLst/>
                <a:rect r="r" b="b" t="t" l="l"/>
                <a:pathLst>
                  <a:path h="130508" w="488651">
                    <a:moveTo>
                      <a:pt x="65254" y="0"/>
                    </a:moveTo>
                    <a:lnTo>
                      <a:pt x="423397" y="0"/>
                    </a:lnTo>
                    <a:cubicBezTo>
                      <a:pt x="459436" y="0"/>
                      <a:pt x="488651" y="29215"/>
                      <a:pt x="488651" y="65254"/>
                    </a:cubicBezTo>
                    <a:lnTo>
                      <a:pt x="488651" y="65254"/>
                    </a:lnTo>
                    <a:cubicBezTo>
                      <a:pt x="488651" y="101293"/>
                      <a:pt x="459436" y="130508"/>
                      <a:pt x="423397" y="130508"/>
                    </a:cubicBezTo>
                    <a:lnTo>
                      <a:pt x="65254" y="130508"/>
                    </a:lnTo>
                    <a:cubicBezTo>
                      <a:pt x="29215" y="130508"/>
                      <a:pt x="0" y="101293"/>
                      <a:pt x="0" y="65254"/>
                    </a:cubicBezTo>
                    <a:lnTo>
                      <a:pt x="0" y="65254"/>
                    </a:lnTo>
                    <a:cubicBezTo>
                      <a:pt x="0" y="29215"/>
                      <a:pt x="29215" y="0"/>
                      <a:pt x="65254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488651" cy="1686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584833" y="7623"/>
              <a:ext cx="1926518" cy="56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1"/>
                </a:lnSpc>
              </a:pPr>
              <a:r>
                <a:rPr lang="en-US" sz="2501">
                  <a:solidFill>
                    <a:srgbClr val="000000"/>
                  </a:solidFill>
                  <a:latin typeface="Noto Sans Bold"/>
                </a:rPr>
                <a:t>AI Server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49489" y="3925075"/>
            <a:ext cx="1855346" cy="495522"/>
            <a:chOff x="0" y="0"/>
            <a:chExt cx="2473794" cy="66069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473794" cy="660696"/>
              <a:chOff x="0" y="0"/>
              <a:chExt cx="488651" cy="13050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88651" cy="130508"/>
              </a:xfrm>
              <a:custGeom>
                <a:avLst/>
                <a:gdLst/>
                <a:ahLst/>
                <a:cxnLst/>
                <a:rect r="r" b="b" t="t" l="l"/>
                <a:pathLst>
                  <a:path h="130508" w="488651">
                    <a:moveTo>
                      <a:pt x="65254" y="0"/>
                    </a:moveTo>
                    <a:lnTo>
                      <a:pt x="423397" y="0"/>
                    </a:lnTo>
                    <a:cubicBezTo>
                      <a:pt x="459436" y="0"/>
                      <a:pt x="488651" y="29215"/>
                      <a:pt x="488651" y="65254"/>
                    </a:cubicBezTo>
                    <a:lnTo>
                      <a:pt x="488651" y="65254"/>
                    </a:lnTo>
                    <a:cubicBezTo>
                      <a:pt x="488651" y="101293"/>
                      <a:pt x="459436" y="130508"/>
                      <a:pt x="423397" y="130508"/>
                    </a:cubicBezTo>
                    <a:lnTo>
                      <a:pt x="65254" y="130508"/>
                    </a:lnTo>
                    <a:cubicBezTo>
                      <a:pt x="29215" y="130508"/>
                      <a:pt x="0" y="101293"/>
                      <a:pt x="0" y="65254"/>
                    </a:cubicBezTo>
                    <a:lnTo>
                      <a:pt x="0" y="65254"/>
                    </a:lnTo>
                    <a:cubicBezTo>
                      <a:pt x="0" y="29215"/>
                      <a:pt x="29215" y="0"/>
                      <a:pt x="65254" y="0"/>
                    </a:cubicBezTo>
                    <a:close/>
                  </a:path>
                </a:pathLst>
              </a:custGeom>
              <a:solidFill>
                <a:srgbClr val="0CD6F9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488651" cy="1686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14959" y="42685"/>
              <a:ext cx="1843877" cy="494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FFFFFF"/>
                  </a:solidFill>
                  <a:latin typeface="Noto Sans Bold"/>
                </a:rPr>
                <a:t>Front End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697672" y="3378074"/>
            <a:ext cx="3641239" cy="4143454"/>
            <a:chOff x="0" y="0"/>
            <a:chExt cx="812800" cy="92490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924905"/>
            </a:xfrm>
            <a:custGeom>
              <a:avLst/>
              <a:gdLst/>
              <a:ahLst/>
              <a:cxnLst/>
              <a:rect r="r" b="b" t="t" l="l"/>
              <a:pathLst>
                <a:path h="924905" w="812800">
                  <a:moveTo>
                    <a:pt x="150959" y="0"/>
                  </a:moveTo>
                  <a:lnTo>
                    <a:pt x="661841" y="0"/>
                  </a:lnTo>
                  <a:cubicBezTo>
                    <a:pt x="745214" y="0"/>
                    <a:pt x="812800" y="67586"/>
                    <a:pt x="812800" y="150959"/>
                  </a:cubicBezTo>
                  <a:lnTo>
                    <a:pt x="812800" y="773946"/>
                  </a:lnTo>
                  <a:cubicBezTo>
                    <a:pt x="812800" y="857319"/>
                    <a:pt x="745214" y="924905"/>
                    <a:pt x="661841" y="924905"/>
                  </a:cubicBezTo>
                  <a:lnTo>
                    <a:pt x="150959" y="924905"/>
                  </a:lnTo>
                  <a:cubicBezTo>
                    <a:pt x="67586" y="924905"/>
                    <a:pt x="0" y="857319"/>
                    <a:pt x="0" y="773946"/>
                  </a:cubicBezTo>
                  <a:lnTo>
                    <a:pt x="0" y="150959"/>
                  </a:lnTo>
                  <a:cubicBezTo>
                    <a:pt x="0" y="67586"/>
                    <a:pt x="67586" y="0"/>
                    <a:pt x="150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12800" cy="963005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449406" y="3040474"/>
            <a:ext cx="2118720" cy="414724"/>
            <a:chOff x="0" y="0"/>
            <a:chExt cx="666732" cy="13050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66732" cy="130508"/>
            </a:xfrm>
            <a:custGeom>
              <a:avLst/>
              <a:gdLst/>
              <a:ahLst/>
              <a:cxnLst/>
              <a:rect r="r" b="b" t="t" l="l"/>
              <a:pathLst>
                <a:path h="130508" w="666732">
                  <a:moveTo>
                    <a:pt x="65254" y="0"/>
                  </a:moveTo>
                  <a:lnTo>
                    <a:pt x="601478" y="0"/>
                  </a:lnTo>
                  <a:cubicBezTo>
                    <a:pt x="637517" y="0"/>
                    <a:pt x="666732" y="29215"/>
                    <a:pt x="666732" y="65254"/>
                  </a:cubicBezTo>
                  <a:lnTo>
                    <a:pt x="666732" y="65254"/>
                  </a:lnTo>
                  <a:cubicBezTo>
                    <a:pt x="666732" y="101293"/>
                    <a:pt x="637517" y="130508"/>
                    <a:pt x="601478" y="130508"/>
                  </a:cubicBezTo>
                  <a:lnTo>
                    <a:pt x="65254" y="130508"/>
                  </a:lnTo>
                  <a:cubicBezTo>
                    <a:pt x="29215" y="130508"/>
                    <a:pt x="0" y="101293"/>
                    <a:pt x="0" y="65254"/>
                  </a:cubicBezTo>
                  <a:lnTo>
                    <a:pt x="0" y="65254"/>
                  </a:lnTo>
                  <a:cubicBezTo>
                    <a:pt x="0" y="29215"/>
                    <a:pt x="29215" y="0"/>
                    <a:pt x="65254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66732" cy="168608"/>
            </a:xfrm>
            <a:prstGeom prst="rect">
              <a:avLst/>
            </a:prstGeom>
          </p:spPr>
          <p:txBody>
            <a:bodyPr anchor="ctr" rtlCol="false" tIns="42517" lIns="42517" bIns="42517" rIns="42517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68261" y="78848"/>
            <a:ext cx="960439" cy="960439"/>
          </a:xfrm>
          <a:custGeom>
            <a:avLst/>
            <a:gdLst/>
            <a:ahLst/>
            <a:cxnLst/>
            <a:rect r="r" b="b" t="t" l="l"/>
            <a:pathLst>
              <a:path h="960439" w="960439">
                <a:moveTo>
                  <a:pt x="0" y="0"/>
                </a:moveTo>
                <a:lnTo>
                  <a:pt x="960439" y="0"/>
                </a:lnTo>
                <a:lnTo>
                  <a:pt x="960439" y="960439"/>
                </a:lnTo>
                <a:lnTo>
                  <a:pt x="0" y="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-10800000">
            <a:off x="9263540" y="2394292"/>
            <a:ext cx="464279" cy="533134"/>
            <a:chOff x="0" y="0"/>
            <a:chExt cx="707825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07825" cy="812800"/>
            </a:xfrm>
            <a:custGeom>
              <a:avLst/>
              <a:gdLst/>
              <a:ahLst/>
              <a:cxnLst/>
              <a:rect r="r" b="b" t="t" l="l"/>
              <a:pathLst>
                <a:path h="812800" w="707825">
                  <a:moveTo>
                    <a:pt x="35391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04625" y="0"/>
                  </a:lnTo>
                  <a:lnTo>
                    <a:pt x="504625" y="406400"/>
                  </a:lnTo>
                  <a:lnTo>
                    <a:pt x="707825" y="406400"/>
                  </a:lnTo>
                  <a:lnTo>
                    <a:pt x="353913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203200" y="-38100"/>
              <a:ext cx="301425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2906269" y="4564637"/>
            <a:ext cx="2224202" cy="1770329"/>
            <a:chOff x="0" y="0"/>
            <a:chExt cx="1021184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21184" cy="812800"/>
            </a:xfrm>
            <a:custGeom>
              <a:avLst/>
              <a:gdLst/>
              <a:ahLst/>
              <a:cxnLst/>
              <a:rect r="r" b="b" t="t" l="l"/>
              <a:pathLst>
                <a:path h="812800" w="1021184">
                  <a:moveTo>
                    <a:pt x="510592" y="0"/>
                  </a:moveTo>
                  <a:cubicBezTo>
                    <a:pt x="228600" y="0"/>
                    <a:pt x="0" y="181951"/>
                    <a:pt x="0" y="406400"/>
                  </a:cubicBezTo>
                  <a:cubicBezTo>
                    <a:pt x="0" y="630849"/>
                    <a:pt x="228600" y="812800"/>
                    <a:pt x="510592" y="812800"/>
                  </a:cubicBezTo>
                  <a:cubicBezTo>
                    <a:pt x="792584" y="812800"/>
                    <a:pt x="1021184" y="630849"/>
                    <a:pt x="1021184" y="406400"/>
                  </a:cubicBezTo>
                  <a:cubicBezTo>
                    <a:pt x="1021184" y="181951"/>
                    <a:pt x="792584" y="0"/>
                    <a:pt x="510592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C92D5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95736" y="38100"/>
              <a:ext cx="82971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8594316" y="5221658"/>
            <a:ext cx="549684" cy="546248"/>
          </a:xfrm>
          <a:custGeom>
            <a:avLst/>
            <a:gdLst/>
            <a:ahLst/>
            <a:cxnLst/>
            <a:rect r="r" b="b" t="t" l="l"/>
            <a:pathLst>
              <a:path h="546248" w="549684">
                <a:moveTo>
                  <a:pt x="0" y="0"/>
                </a:moveTo>
                <a:lnTo>
                  <a:pt x="549684" y="0"/>
                </a:lnTo>
                <a:lnTo>
                  <a:pt x="549684" y="546248"/>
                </a:lnTo>
                <a:lnTo>
                  <a:pt x="0" y="546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8679569" y="3798699"/>
            <a:ext cx="1779126" cy="1256522"/>
            <a:chOff x="0" y="0"/>
            <a:chExt cx="2372168" cy="1675362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2372168" cy="1675362"/>
              <a:chOff x="0" y="0"/>
              <a:chExt cx="559866" cy="39541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559866" cy="395410"/>
              </a:xfrm>
              <a:custGeom>
                <a:avLst/>
                <a:gdLst/>
                <a:ahLst/>
                <a:cxnLst/>
                <a:rect r="r" b="b" t="t" l="l"/>
                <a:pathLst>
                  <a:path h="395410" w="559866">
                    <a:moveTo>
                      <a:pt x="0" y="0"/>
                    </a:moveTo>
                    <a:lnTo>
                      <a:pt x="559866" y="0"/>
                    </a:lnTo>
                    <a:lnTo>
                      <a:pt x="559866" y="395410"/>
                    </a:lnTo>
                    <a:lnTo>
                      <a:pt x="0" y="39541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559866" cy="433510"/>
              </a:xfrm>
              <a:prstGeom prst="rect">
                <a:avLst/>
              </a:prstGeom>
            </p:spPr>
            <p:txBody>
              <a:bodyPr anchor="ctr" rtlCol="false" tIns="42517" lIns="42517" bIns="42517" rIns="42517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1848631" y="1108420"/>
              <a:ext cx="491156" cy="491156"/>
            </a:xfrm>
            <a:custGeom>
              <a:avLst/>
              <a:gdLst/>
              <a:ahLst/>
              <a:cxnLst/>
              <a:rect r="r" b="b" t="t" l="l"/>
              <a:pathLst>
                <a:path h="491156" w="491156">
                  <a:moveTo>
                    <a:pt x="0" y="0"/>
                  </a:moveTo>
                  <a:lnTo>
                    <a:pt x="491156" y="0"/>
                  </a:lnTo>
                  <a:lnTo>
                    <a:pt x="491156" y="491156"/>
                  </a:lnTo>
                  <a:lnTo>
                    <a:pt x="0" y="49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839620" y="486604"/>
              <a:ext cx="721193" cy="1082467"/>
            </a:xfrm>
            <a:custGeom>
              <a:avLst/>
              <a:gdLst/>
              <a:ahLst/>
              <a:cxnLst/>
              <a:rect r="r" b="b" t="t" l="l"/>
              <a:pathLst>
                <a:path h="1082467" w="721193">
                  <a:moveTo>
                    <a:pt x="0" y="0"/>
                  </a:moveTo>
                  <a:lnTo>
                    <a:pt x="721193" y="0"/>
                  </a:lnTo>
                  <a:lnTo>
                    <a:pt x="721193" y="1082466"/>
                  </a:lnTo>
                  <a:lnTo>
                    <a:pt x="0" y="1082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202687" y="111260"/>
              <a:ext cx="1963315" cy="37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6"/>
                </a:lnSpc>
              </a:pPr>
              <a:r>
                <a:rPr lang="en-US" sz="1690">
                  <a:solidFill>
                    <a:srgbClr val="000000"/>
                  </a:solidFill>
                  <a:latin typeface="Noto Sans Bold"/>
                </a:rPr>
                <a:t>127.0.0.1:8000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783638" y="6060853"/>
            <a:ext cx="1776516" cy="1191710"/>
            <a:chOff x="0" y="0"/>
            <a:chExt cx="2368689" cy="1588947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2368689" cy="1588947"/>
              <a:chOff x="0" y="0"/>
              <a:chExt cx="559045" cy="375015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59045" cy="375015"/>
              </a:xfrm>
              <a:custGeom>
                <a:avLst/>
                <a:gdLst/>
                <a:ahLst/>
                <a:cxnLst/>
                <a:rect r="r" b="b" t="t" l="l"/>
                <a:pathLst>
                  <a:path h="375015" w="559045">
                    <a:moveTo>
                      <a:pt x="0" y="0"/>
                    </a:moveTo>
                    <a:lnTo>
                      <a:pt x="559045" y="0"/>
                    </a:lnTo>
                    <a:lnTo>
                      <a:pt x="559045" y="375015"/>
                    </a:lnTo>
                    <a:lnTo>
                      <a:pt x="0" y="37501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559045" cy="413115"/>
              </a:xfrm>
              <a:prstGeom prst="rect">
                <a:avLst/>
              </a:prstGeom>
            </p:spPr>
            <p:txBody>
              <a:bodyPr anchor="ctr" rtlCol="false" tIns="42517" lIns="42517" bIns="42517" rIns="42517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Freeform 65" id="65"/>
            <p:cNvSpPr/>
            <p:nvPr/>
          </p:nvSpPr>
          <p:spPr>
            <a:xfrm flipH="false" flipV="false" rot="0">
              <a:off x="733810" y="474593"/>
              <a:ext cx="721193" cy="1082467"/>
            </a:xfrm>
            <a:custGeom>
              <a:avLst/>
              <a:gdLst/>
              <a:ahLst/>
              <a:cxnLst/>
              <a:rect r="r" b="b" t="t" l="l"/>
              <a:pathLst>
                <a:path h="1082467" w="721193">
                  <a:moveTo>
                    <a:pt x="0" y="0"/>
                  </a:moveTo>
                  <a:lnTo>
                    <a:pt x="721193" y="0"/>
                  </a:lnTo>
                  <a:lnTo>
                    <a:pt x="721193" y="1082466"/>
                  </a:lnTo>
                  <a:lnTo>
                    <a:pt x="0" y="1082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811500" y="1037084"/>
              <a:ext cx="491156" cy="491156"/>
            </a:xfrm>
            <a:custGeom>
              <a:avLst/>
              <a:gdLst/>
              <a:ahLst/>
              <a:cxnLst/>
              <a:rect r="r" b="b" t="t" l="l"/>
              <a:pathLst>
                <a:path h="491156" w="491156">
                  <a:moveTo>
                    <a:pt x="0" y="0"/>
                  </a:moveTo>
                  <a:lnTo>
                    <a:pt x="491157" y="0"/>
                  </a:lnTo>
                  <a:lnTo>
                    <a:pt x="491157" y="491157"/>
                  </a:lnTo>
                  <a:lnTo>
                    <a:pt x="0" y="491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67" id="67"/>
            <p:cNvSpPr txBox="true"/>
            <p:nvPr/>
          </p:nvSpPr>
          <p:spPr>
            <a:xfrm rot="0">
              <a:off x="181429" y="6562"/>
              <a:ext cx="1963315" cy="37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6"/>
                </a:lnSpc>
              </a:pPr>
              <a:r>
                <a:rPr lang="en-US" sz="1690">
                  <a:solidFill>
                    <a:srgbClr val="000000"/>
                  </a:solidFill>
                  <a:latin typeface="Noto Sans Bold"/>
                </a:rPr>
                <a:t>127.0.0.1:8001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2538060">
            <a:off x="10674884" y="2813061"/>
            <a:ext cx="2141945" cy="416928"/>
            <a:chOff x="0" y="0"/>
            <a:chExt cx="3206133" cy="62407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206133" cy="624071"/>
            </a:xfrm>
            <a:custGeom>
              <a:avLst/>
              <a:gdLst/>
              <a:ahLst/>
              <a:cxnLst/>
              <a:rect r="r" b="b" t="t" l="l"/>
              <a:pathLst>
                <a:path h="624071" w="3206133">
                  <a:moveTo>
                    <a:pt x="3206133" y="312035"/>
                  </a:moveTo>
                  <a:lnTo>
                    <a:pt x="2799733" y="0"/>
                  </a:lnTo>
                  <a:lnTo>
                    <a:pt x="2799733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2799733" y="420871"/>
                  </a:lnTo>
                  <a:lnTo>
                    <a:pt x="2799733" y="624071"/>
                  </a:lnTo>
                  <a:lnTo>
                    <a:pt x="3206133" y="31203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165100"/>
              <a:ext cx="3104533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-2462430">
            <a:off x="10956451" y="7289876"/>
            <a:ext cx="2141945" cy="416928"/>
            <a:chOff x="0" y="0"/>
            <a:chExt cx="3206133" cy="624071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206133" cy="624071"/>
            </a:xfrm>
            <a:custGeom>
              <a:avLst/>
              <a:gdLst/>
              <a:ahLst/>
              <a:cxnLst/>
              <a:rect r="r" b="b" t="t" l="l"/>
              <a:pathLst>
                <a:path h="624071" w="3206133">
                  <a:moveTo>
                    <a:pt x="3206133" y="312035"/>
                  </a:moveTo>
                  <a:lnTo>
                    <a:pt x="2799733" y="0"/>
                  </a:lnTo>
                  <a:lnTo>
                    <a:pt x="2799733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2799733" y="420871"/>
                  </a:lnTo>
                  <a:lnTo>
                    <a:pt x="2799733" y="624071"/>
                  </a:lnTo>
                  <a:lnTo>
                    <a:pt x="3206133" y="312035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165100"/>
              <a:ext cx="3104533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1405586" y="5150280"/>
            <a:ext cx="1362075" cy="416928"/>
            <a:chOff x="0" y="0"/>
            <a:chExt cx="2038798" cy="62407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2038797" cy="624071"/>
            </a:xfrm>
            <a:custGeom>
              <a:avLst/>
              <a:gdLst/>
              <a:ahLst/>
              <a:cxnLst/>
              <a:rect r="r" b="b" t="t" l="l"/>
              <a:pathLst>
                <a:path h="624071" w="2038797">
                  <a:moveTo>
                    <a:pt x="2038797" y="312035"/>
                  </a:moveTo>
                  <a:lnTo>
                    <a:pt x="1632397" y="0"/>
                  </a:lnTo>
                  <a:lnTo>
                    <a:pt x="1632397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1632397" y="420871"/>
                  </a:lnTo>
                  <a:lnTo>
                    <a:pt x="1632397" y="624071"/>
                  </a:lnTo>
                  <a:lnTo>
                    <a:pt x="2038797" y="312035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165100"/>
              <a:ext cx="1937198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301922" y="6005322"/>
            <a:ext cx="671512" cy="416928"/>
            <a:chOff x="0" y="0"/>
            <a:chExt cx="1005140" cy="62407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005140" cy="624071"/>
            </a:xfrm>
            <a:custGeom>
              <a:avLst/>
              <a:gdLst/>
              <a:ahLst/>
              <a:cxnLst/>
              <a:rect r="r" b="b" t="t" l="l"/>
              <a:pathLst>
                <a:path h="624071" w="1005140">
                  <a:moveTo>
                    <a:pt x="1005140" y="312035"/>
                  </a:moveTo>
                  <a:lnTo>
                    <a:pt x="598740" y="0"/>
                  </a:lnTo>
                  <a:lnTo>
                    <a:pt x="598740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598740" y="420871"/>
                  </a:lnTo>
                  <a:lnTo>
                    <a:pt x="598740" y="624071"/>
                  </a:lnTo>
                  <a:lnTo>
                    <a:pt x="1005140" y="3120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903540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5292397" y="5286318"/>
            <a:ext cx="671512" cy="416928"/>
            <a:chOff x="0" y="0"/>
            <a:chExt cx="1005140" cy="624071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005140" cy="624071"/>
            </a:xfrm>
            <a:custGeom>
              <a:avLst/>
              <a:gdLst/>
              <a:ahLst/>
              <a:cxnLst/>
              <a:rect r="r" b="b" t="t" l="l"/>
              <a:pathLst>
                <a:path h="624071" w="1005140">
                  <a:moveTo>
                    <a:pt x="1005140" y="312035"/>
                  </a:moveTo>
                  <a:lnTo>
                    <a:pt x="598740" y="0"/>
                  </a:lnTo>
                  <a:lnTo>
                    <a:pt x="598740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598740" y="420871"/>
                  </a:lnTo>
                  <a:lnTo>
                    <a:pt x="598740" y="624071"/>
                  </a:lnTo>
                  <a:lnTo>
                    <a:pt x="1005140" y="3120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165100"/>
              <a:ext cx="903540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5273347" y="4520315"/>
            <a:ext cx="671512" cy="416928"/>
            <a:chOff x="0" y="0"/>
            <a:chExt cx="1005140" cy="624071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005140" cy="624071"/>
            </a:xfrm>
            <a:custGeom>
              <a:avLst/>
              <a:gdLst/>
              <a:ahLst/>
              <a:cxnLst/>
              <a:rect r="r" b="b" t="t" l="l"/>
              <a:pathLst>
                <a:path h="624071" w="1005140">
                  <a:moveTo>
                    <a:pt x="1005140" y="312035"/>
                  </a:moveTo>
                  <a:lnTo>
                    <a:pt x="598740" y="0"/>
                  </a:lnTo>
                  <a:lnTo>
                    <a:pt x="598740" y="203200"/>
                  </a:lnTo>
                  <a:lnTo>
                    <a:pt x="0" y="203200"/>
                  </a:lnTo>
                  <a:lnTo>
                    <a:pt x="0" y="420871"/>
                  </a:lnTo>
                  <a:lnTo>
                    <a:pt x="598740" y="420871"/>
                  </a:lnTo>
                  <a:lnTo>
                    <a:pt x="598740" y="624071"/>
                  </a:lnTo>
                  <a:lnTo>
                    <a:pt x="1005140" y="3120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165100"/>
              <a:ext cx="903540" cy="255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9"/>
                </a:lnSpc>
              </a:pPr>
            </a:p>
          </p:txBody>
        </p:sp>
      </p:grpSp>
      <p:sp>
        <p:nvSpPr>
          <p:cNvPr name="Freeform 86" id="86"/>
          <p:cNvSpPr/>
          <p:nvPr/>
        </p:nvSpPr>
        <p:spPr>
          <a:xfrm flipH="false" flipV="false" rot="0">
            <a:off x="1664614" y="5858496"/>
            <a:ext cx="659271" cy="573279"/>
          </a:xfrm>
          <a:custGeom>
            <a:avLst/>
            <a:gdLst/>
            <a:ahLst/>
            <a:cxnLst/>
            <a:rect r="r" b="b" t="t" l="l"/>
            <a:pathLst>
              <a:path h="573279" w="659271">
                <a:moveTo>
                  <a:pt x="0" y="0"/>
                </a:moveTo>
                <a:lnTo>
                  <a:pt x="659271" y="0"/>
                </a:lnTo>
                <a:lnTo>
                  <a:pt x="659271" y="573279"/>
                </a:lnTo>
                <a:lnTo>
                  <a:pt x="0" y="5732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8525970" y="2973900"/>
            <a:ext cx="2034185" cy="48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917">
                <a:solidFill>
                  <a:srgbClr val="FFFFFF"/>
                </a:solidFill>
                <a:latin typeface="Noto Sans Bold"/>
              </a:rPr>
              <a:t>BE Server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833942" y="2483271"/>
            <a:ext cx="760427" cy="34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Noto Sans Bold"/>
              </a:rPr>
              <a:t>token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2808484" y="4858679"/>
            <a:ext cx="4481344" cy="35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089">
                <a:solidFill>
                  <a:srgbClr val="000000"/>
                </a:solidFill>
                <a:latin typeface="Noto Sans Bold"/>
              </a:rPr>
              <a:t>https://dutchecker.ddns.net/api//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2567968" y="639956"/>
            <a:ext cx="4449747" cy="37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212">
                <a:solidFill>
                  <a:srgbClr val="000000"/>
                </a:solidFill>
                <a:latin typeface="Noto Sans Bold"/>
              </a:rPr>
              <a:t>https://dutchecker.ddns.net/ai/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2808484" y="8527211"/>
            <a:ext cx="4449747" cy="37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151">
                <a:solidFill>
                  <a:srgbClr val="000000"/>
                </a:solidFill>
                <a:latin typeface="Noto Sans Bold"/>
              </a:rPr>
              <a:t>https://dutchecker.ddns.net/ws/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497482" y="4472690"/>
            <a:ext cx="1759361" cy="35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000000"/>
                </a:solidFill>
                <a:latin typeface="Noto Sans Bold"/>
              </a:rPr>
              <a:t>127.0.0.1:3000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206382" y="5320644"/>
            <a:ext cx="1357140" cy="29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680">
                <a:solidFill>
                  <a:srgbClr val="000000"/>
                </a:solidFill>
                <a:latin typeface="Noto Sans Bold"/>
              </a:rPr>
              <a:t>Round Robin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3178663" y="5291902"/>
            <a:ext cx="1679415" cy="27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1627">
                <a:solidFill>
                  <a:srgbClr val="000000"/>
                </a:solidFill>
                <a:latin typeface="Noto Sans Bold"/>
              </a:rPr>
              <a:t>Connection pool</a:t>
            </a:r>
          </a:p>
        </p:txBody>
      </p:sp>
      <p:grpSp>
        <p:nvGrpSpPr>
          <p:cNvPr name="Group 95" id="95"/>
          <p:cNvGrpSpPr/>
          <p:nvPr/>
        </p:nvGrpSpPr>
        <p:grpSpPr>
          <a:xfrm rot="0">
            <a:off x="16214082" y="4075775"/>
            <a:ext cx="2033286" cy="2508453"/>
            <a:chOff x="0" y="0"/>
            <a:chExt cx="2711048" cy="3344604"/>
          </a:xfrm>
        </p:grpSpPr>
        <p:grpSp>
          <p:nvGrpSpPr>
            <p:cNvPr name="Group 96" id="96"/>
            <p:cNvGrpSpPr/>
            <p:nvPr/>
          </p:nvGrpSpPr>
          <p:grpSpPr>
            <a:xfrm rot="0">
              <a:off x="0" y="434085"/>
              <a:ext cx="2711048" cy="2910519"/>
              <a:chOff x="0" y="0"/>
              <a:chExt cx="916895" cy="984358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916895" cy="984358"/>
              </a:xfrm>
              <a:custGeom>
                <a:avLst/>
                <a:gdLst/>
                <a:ahLst/>
                <a:cxnLst/>
                <a:rect r="r" b="b" t="t" l="l"/>
                <a:pathLst>
                  <a:path h="984358" w="916895">
                    <a:moveTo>
                      <a:pt x="140881" y="0"/>
                    </a:moveTo>
                    <a:lnTo>
                      <a:pt x="776014" y="0"/>
                    </a:lnTo>
                    <a:cubicBezTo>
                      <a:pt x="853821" y="0"/>
                      <a:pt x="916895" y="63074"/>
                      <a:pt x="916895" y="140881"/>
                    </a:cubicBezTo>
                    <a:lnTo>
                      <a:pt x="916895" y="843477"/>
                    </a:lnTo>
                    <a:cubicBezTo>
                      <a:pt x="916895" y="921283"/>
                      <a:pt x="853821" y="984358"/>
                      <a:pt x="776014" y="984358"/>
                    </a:cubicBezTo>
                    <a:lnTo>
                      <a:pt x="140881" y="984358"/>
                    </a:lnTo>
                    <a:cubicBezTo>
                      <a:pt x="63074" y="984358"/>
                      <a:pt x="0" y="921283"/>
                      <a:pt x="0" y="843477"/>
                    </a:cubicBezTo>
                    <a:lnTo>
                      <a:pt x="0" y="140881"/>
                    </a:lnTo>
                    <a:cubicBezTo>
                      <a:pt x="0" y="63074"/>
                      <a:pt x="63074" y="0"/>
                      <a:pt x="1408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4377C3"/>
                </a:solidFill>
                <a:prstDash val="solid"/>
                <a:round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916895" cy="1022458"/>
              </a:xfrm>
              <a:prstGeom prst="rect">
                <a:avLst/>
              </a:prstGeom>
            </p:spPr>
            <p:txBody>
              <a:bodyPr anchor="ctr" rtlCol="false" tIns="40407" lIns="40407" bIns="40407" rIns="40407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Freeform 99" id="99"/>
            <p:cNvSpPr/>
            <p:nvPr/>
          </p:nvSpPr>
          <p:spPr>
            <a:xfrm flipH="false" flipV="false" rot="0">
              <a:off x="242517" y="2527232"/>
              <a:ext cx="692551" cy="692551"/>
            </a:xfrm>
            <a:custGeom>
              <a:avLst/>
              <a:gdLst/>
              <a:ahLst/>
              <a:cxnLst/>
              <a:rect r="r" b="b" t="t" l="l"/>
              <a:pathLst>
                <a:path h="692551" w="692551">
                  <a:moveTo>
                    <a:pt x="0" y="0"/>
                  </a:moveTo>
                  <a:lnTo>
                    <a:pt x="692551" y="0"/>
                  </a:lnTo>
                  <a:lnTo>
                    <a:pt x="692551" y="692551"/>
                  </a:lnTo>
                  <a:lnTo>
                    <a:pt x="0" y="692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313473" y="1143160"/>
              <a:ext cx="1042051" cy="969108"/>
            </a:xfrm>
            <a:custGeom>
              <a:avLst/>
              <a:gdLst/>
              <a:ahLst/>
              <a:cxnLst/>
              <a:rect r="r" b="b" t="t" l="l"/>
              <a:pathLst>
                <a:path h="969108" w="1042051">
                  <a:moveTo>
                    <a:pt x="0" y="0"/>
                  </a:moveTo>
                  <a:lnTo>
                    <a:pt x="1042051" y="0"/>
                  </a:lnTo>
                  <a:lnTo>
                    <a:pt x="1042051" y="969108"/>
                  </a:lnTo>
                  <a:lnTo>
                    <a:pt x="0" y="969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935068" y="1027348"/>
              <a:ext cx="1310060" cy="1218356"/>
            </a:xfrm>
            <a:custGeom>
              <a:avLst/>
              <a:gdLst/>
              <a:ahLst/>
              <a:cxnLst/>
              <a:rect r="r" b="b" t="t" l="l"/>
              <a:pathLst>
                <a:path h="1218356" w="1310060">
                  <a:moveTo>
                    <a:pt x="0" y="0"/>
                  </a:moveTo>
                  <a:lnTo>
                    <a:pt x="1310060" y="0"/>
                  </a:lnTo>
                  <a:lnTo>
                    <a:pt x="1310060" y="1218356"/>
                  </a:lnTo>
                  <a:lnTo>
                    <a:pt x="0" y="1218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2" id="102"/>
            <p:cNvGrpSpPr/>
            <p:nvPr/>
          </p:nvGrpSpPr>
          <p:grpSpPr>
            <a:xfrm rot="0">
              <a:off x="50800" y="0"/>
              <a:ext cx="2473794" cy="660696"/>
              <a:chOff x="0" y="0"/>
              <a:chExt cx="488651" cy="130508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488651" cy="130508"/>
              </a:xfrm>
              <a:custGeom>
                <a:avLst/>
                <a:gdLst/>
                <a:ahLst/>
                <a:cxnLst/>
                <a:rect r="r" b="b" t="t" l="l"/>
                <a:pathLst>
                  <a:path h="130508" w="488651">
                    <a:moveTo>
                      <a:pt x="65254" y="0"/>
                    </a:moveTo>
                    <a:lnTo>
                      <a:pt x="423397" y="0"/>
                    </a:lnTo>
                    <a:cubicBezTo>
                      <a:pt x="459436" y="0"/>
                      <a:pt x="488651" y="29215"/>
                      <a:pt x="488651" y="65254"/>
                    </a:cubicBezTo>
                    <a:lnTo>
                      <a:pt x="488651" y="65254"/>
                    </a:lnTo>
                    <a:cubicBezTo>
                      <a:pt x="488651" y="101293"/>
                      <a:pt x="459436" y="130508"/>
                      <a:pt x="423397" y="130508"/>
                    </a:cubicBezTo>
                    <a:lnTo>
                      <a:pt x="65254" y="130508"/>
                    </a:lnTo>
                    <a:cubicBezTo>
                      <a:pt x="29215" y="130508"/>
                      <a:pt x="0" y="101293"/>
                      <a:pt x="0" y="65254"/>
                    </a:cubicBezTo>
                    <a:lnTo>
                      <a:pt x="0" y="65254"/>
                    </a:lnTo>
                    <a:cubicBezTo>
                      <a:pt x="0" y="29215"/>
                      <a:pt x="29215" y="0"/>
                      <a:pt x="65254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38100"/>
                <a:ext cx="488651" cy="1686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9"/>
                  </a:lnSpc>
                </a:pPr>
              </a:p>
            </p:txBody>
          </p:sp>
        </p:grpSp>
        <p:sp>
          <p:nvSpPr>
            <p:cNvPr name="TextBox 105" id="105"/>
            <p:cNvSpPr txBox="true"/>
            <p:nvPr/>
          </p:nvSpPr>
          <p:spPr>
            <a:xfrm rot="0">
              <a:off x="365759" y="42685"/>
              <a:ext cx="1843877" cy="494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FFFFFF"/>
                  </a:solidFill>
                  <a:latin typeface="Noto Sans Bold"/>
                </a:rPr>
                <a:t>Database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7119" y="0"/>
            <a:ext cx="5890881" cy="10287000"/>
            <a:chOff x="0" y="0"/>
            <a:chExt cx="785450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614" t="17074" r="36614" b="0"/>
            <a:stretch>
              <a:fillRect/>
            </a:stretch>
          </p:blipFill>
          <p:spPr>
            <a:xfrm flipH="false" flipV="false">
              <a:off x="0" y="0"/>
              <a:ext cx="785450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424928" y="1425446"/>
            <a:ext cx="5028932" cy="8861554"/>
          </a:xfrm>
          <a:custGeom>
            <a:avLst/>
            <a:gdLst/>
            <a:ahLst/>
            <a:cxnLst/>
            <a:rect r="r" b="b" t="t" l="l"/>
            <a:pathLst>
              <a:path h="8861554" w="5028932">
                <a:moveTo>
                  <a:pt x="0" y="0"/>
                </a:moveTo>
                <a:lnTo>
                  <a:pt x="5028932" y="0"/>
                </a:lnTo>
                <a:lnTo>
                  <a:pt x="5028932" y="8861554"/>
                </a:lnTo>
                <a:lnTo>
                  <a:pt x="0" y="886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40069" y="8708903"/>
            <a:ext cx="6346341" cy="3706742"/>
            <a:chOff x="0" y="0"/>
            <a:chExt cx="9197614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85854" y="9258300"/>
            <a:ext cx="6346341" cy="3706742"/>
            <a:chOff x="0" y="0"/>
            <a:chExt cx="919761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00673" y="3632026"/>
            <a:ext cx="6386443" cy="222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48"/>
              </a:lnSpc>
            </a:pPr>
            <a:r>
              <a:rPr lang="en-US" sz="13034">
                <a:solidFill>
                  <a:srgbClr val="000000"/>
                </a:solidFill>
                <a:latin typeface="Oswald Bold"/>
              </a:rPr>
              <a:t>KẾT LUẬN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904024" y="-1586307"/>
            <a:ext cx="6346341" cy="3706742"/>
            <a:chOff x="0" y="0"/>
            <a:chExt cx="9197614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6914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58676" y="267064"/>
            <a:ext cx="1158419" cy="1158419"/>
          </a:xfrm>
          <a:custGeom>
            <a:avLst/>
            <a:gdLst/>
            <a:ahLst/>
            <a:cxnLst/>
            <a:rect r="r" b="b" t="t" l="l"/>
            <a:pathLst>
              <a:path h="1158419" w="1158419">
                <a:moveTo>
                  <a:pt x="0" y="0"/>
                </a:moveTo>
                <a:lnTo>
                  <a:pt x="1158419" y="0"/>
                </a:lnTo>
                <a:lnTo>
                  <a:pt x="1158419" y="1158419"/>
                </a:lnTo>
                <a:lnTo>
                  <a:pt x="0" y="1158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9010" y="0"/>
            <a:ext cx="8738990" cy="10287000"/>
            <a:chOff x="0" y="0"/>
            <a:chExt cx="1165198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700" t="0" r="21700" b="0"/>
            <a:stretch>
              <a:fillRect/>
            </a:stretch>
          </p:blipFill>
          <p:spPr>
            <a:xfrm flipH="false" flipV="false">
              <a:off x="0" y="0"/>
              <a:ext cx="1165198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11227" y="4468187"/>
            <a:ext cx="591526" cy="591526"/>
          </a:xfrm>
          <a:custGeom>
            <a:avLst/>
            <a:gdLst/>
            <a:ahLst/>
            <a:cxnLst/>
            <a:rect r="r" b="b" t="t" l="l"/>
            <a:pathLst>
              <a:path h="591526" w="591526">
                <a:moveTo>
                  <a:pt x="0" y="0"/>
                </a:moveTo>
                <a:lnTo>
                  <a:pt x="591526" y="0"/>
                </a:lnTo>
                <a:lnTo>
                  <a:pt x="591526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6181" y="7404929"/>
            <a:ext cx="6346341" cy="3706742"/>
            <a:chOff x="0" y="0"/>
            <a:chExt cx="9197614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36528B">
                <a:alpha val="67843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02753" y="8433629"/>
            <a:ext cx="6346341" cy="3706742"/>
            <a:chOff x="0" y="0"/>
            <a:chExt cx="919761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976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197614">
                  <a:moveTo>
                    <a:pt x="76469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46943" y="5372100"/>
                  </a:lnTo>
                  <a:lnTo>
                    <a:pt x="9197614" y="2686050"/>
                  </a:lnTo>
                  <a:lnTo>
                    <a:pt x="7646943" y="0"/>
                  </a:lnTo>
                  <a:close/>
                </a:path>
              </a:pathLst>
            </a:custGeom>
            <a:solidFill>
              <a:srgbClr val="DCEBF9">
                <a:alpha val="67843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1809" y="494235"/>
            <a:ext cx="2842361" cy="1013781"/>
            <a:chOff x="0" y="0"/>
            <a:chExt cx="3789815" cy="13517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1708" cy="1351708"/>
            </a:xfrm>
            <a:custGeom>
              <a:avLst/>
              <a:gdLst/>
              <a:ahLst/>
              <a:cxnLst/>
              <a:rect r="r" b="b" t="t" l="l"/>
              <a:pathLst>
                <a:path h="1351708" w="1351708">
                  <a:moveTo>
                    <a:pt x="0" y="0"/>
                  </a:moveTo>
                  <a:lnTo>
                    <a:pt x="1351708" y="0"/>
                  </a:lnTo>
                  <a:lnTo>
                    <a:pt x="1351708" y="1351708"/>
                  </a:lnTo>
                  <a:lnTo>
                    <a:pt x="0" y="1351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09345" y="203286"/>
              <a:ext cx="2380470" cy="472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9"/>
                </a:lnSpc>
              </a:pPr>
              <a:r>
                <a:rPr lang="en-US" sz="2171">
                  <a:solidFill>
                    <a:srgbClr val="000000"/>
                  </a:solidFill>
                  <a:latin typeface="Montserrat Medium"/>
                </a:rPr>
                <a:t>Team 14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8818" y="5350638"/>
            <a:ext cx="605274" cy="568957"/>
          </a:xfrm>
          <a:custGeom>
            <a:avLst/>
            <a:gdLst/>
            <a:ahLst/>
            <a:cxnLst/>
            <a:rect r="r" b="b" t="t" l="l"/>
            <a:pathLst>
              <a:path h="568957" w="605274">
                <a:moveTo>
                  <a:pt x="0" y="0"/>
                </a:moveTo>
                <a:lnTo>
                  <a:pt x="605274" y="0"/>
                </a:lnTo>
                <a:lnTo>
                  <a:pt x="605274" y="568957"/>
                </a:lnTo>
                <a:lnTo>
                  <a:pt x="0" y="568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861" y="6338695"/>
            <a:ext cx="506258" cy="506258"/>
          </a:xfrm>
          <a:custGeom>
            <a:avLst/>
            <a:gdLst/>
            <a:ahLst/>
            <a:cxnLst/>
            <a:rect r="r" b="b" t="t" l="l"/>
            <a:pathLst>
              <a:path h="506258" w="506258">
                <a:moveTo>
                  <a:pt x="0" y="0"/>
                </a:moveTo>
                <a:lnTo>
                  <a:pt x="506258" y="0"/>
                </a:lnTo>
                <a:lnTo>
                  <a:pt x="506258" y="506258"/>
                </a:lnTo>
                <a:lnTo>
                  <a:pt x="0" y="506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8818" y="1826992"/>
            <a:ext cx="6649299" cy="100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Open Sans Bold"/>
              </a:rPr>
              <a:t>XIN CẢM 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9086" y="4490607"/>
            <a:ext cx="5518943" cy="48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51">
                <a:solidFill>
                  <a:srgbClr val="000000"/>
                </a:solidFill>
                <a:latin typeface="Montserrat Classic"/>
              </a:rPr>
              <a:t>dutchecker.ddns.net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8818" y="2994879"/>
            <a:ext cx="6291213" cy="99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  <a:spcBef>
                <a:spcPct val="0"/>
              </a:spcBef>
            </a:pPr>
            <a:r>
              <a:rPr lang="en-US" sz="2870">
                <a:solidFill>
                  <a:srgbClr val="000000"/>
                </a:solidFill>
                <a:latin typeface="Open Sans Bold"/>
              </a:rPr>
              <a:t>Cảm ơn quý thầy cô đã chú ý lắng nghe &lt;3 &lt;3 &lt;3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39086" y="5440369"/>
            <a:ext cx="5518943" cy="39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2"/>
              </a:lnSpc>
            </a:pPr>
            <a:r>
              <a:rPr lang="en-US" sz="2251">
                <a:solidFill>
                  <a:srgbClr val="000000"/>
                </a:solidFill>
                <a:latin typeface="Montserrat Classic"/>
              </a:rPr>
              <a:t>PBL04_DUT_Student-CheckIn-System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9086" y="6281545"/>
            <a:ext cx="5518943" cy="48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51">
                <a:solidFill>
                  <a:srgbClr val="000000"/>
                </a:solidFill>
                <a:latin typeface="Montserrat Classic"/>
              </a:rPr>
              <a:t>pbl4lptrinhmngvahdiuhanh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DAF40U0yn_0</dc:identifier>
  <dcterms:modified xsi:type="dcterms:W3CDTF">2011-08-01T06:04:30Z</dcterms:modified>
  <cp:revision>1</cp:revision>
  <dc:title>PBL4: DUTChecker</dc:title>
</cp:coreProperties>
</file>